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4"/>
  </p:notesMasterIdLst>
  <p:sldIdLst>
    <p:sldId id="341" r:id="rId2"/>
    <p:sldId id="408" r:id="rId3"/>
    <p:sldId id="488" r:id="rId4"/>
    <p:sldId id="508" r:id="rId5"/>
    <p:sldId id="507" r:id="rId6"/>
    <p:sldId id="506" r:id="rId7"/>
    <p:sldId id="505" r:id="rId8"/>
    <p:sldId id="504" r:id="rId9"/>
    <p:sldId id="503" r:id="rId10"/>
    <p:sldId id="502" r:id="rId11"/>
    <p:sldId id="501" r:id="rId12"/>
    <p:sldId id="500" r:id="rId13"/>
    <p:sldId id="499" r:id="rId14"/>
    <p:sldId id="498" r:id="rId15"/>
    <p:sldId id="497" r:id="rId16"/>
    <p:sldId id="496" r:id="rId17"/>
    <p:sldId id="495" r:id="rId18"/>
    <p:sldId id="494" r:id="rId19"/>
    <p:sldId id="493" r:id="rId20"/>
    <p:sldId id="492" r:id="rId21"/>
    <p:sldId id="491" r:id="rId22"/>
    <p:sldId id="490" r:id="rId23"/>
    <p:sldId id="489" r:id="rId24"/>
    <p:sldId id="430" r:id="rId25"/>
    <p:sldId id="436" r:id="rId26"/>
    <p:sldId id="437" r:id="rId27"/>
    <p:sldId id="438" r:id="rId28"/>
    <p:sldId id="439" r:id="rId29"/>
    <p:sldId id="440" r:id="rId30"/>
    <p:sldId id="441" r:id="rId31"/>
    <p:sldId id="442" r:id="rId32"/>
    <p:sldId id="443" r:id="rId33"/>
    <p:sldId id="448" r:id="rId34"/>
    <p:sldId id="444" r:id="rId35"/>
    <p:sldId id="445" r:id="rId36"/>
    <p:sldId id="446" r:id="rId37"/>
    <p:sldId id="450" r:id="rId38"/>
    <p:sldId id="451" r:id="rId39"/>
    <p:sldId id="452" r:id="rId40"/>
    <p:sldId id="453" r:id="rId41"/>
    <p:sldId id="521" r:id="rId42"/>
    <p:sldId id="522" r:id="rId43"/>
    <p:sldId id="523" r:id="rId44"/>
    <p:sldId id="524" r:id="rId45"/>
    <p:sldId id="525" r:id="rId46"/>
    <p:sldId id="526" r:id="rId47"/>
    <p:sldId id="527" r:id="rId48"/>
    <p:sldId id="479" r:id="rId49"/>
    <p:sldId id="548" r:id="rId50"/>
    <p:sldId id="388" r:id="rId51"/>
    <p:sldId id="544" r:id="rId52"/>
    <p:sldId id="549" r:id="rId53"/>
    <p:sldId id="258" r:id="rId54"/>
    <p:sldId id="482" r:id="rId55"/>
    <p:sldId id="483" r:id="rId56"/>
    <p:sldId id="484" r:id="rId57"/>
    <p:sldId id="485" r:id="rId58"/>
    <p:sldId id="385" r:id="rId59"/>
    <p:sldId id="386" r:id="rId60"/>
    <p:sldId id="279" r:id="rId61"/>
    <p:sldId id="280" r:id="rId62"/>
    <p:sldId id="281" r:id="rId63"/>
    <p:sldId id="282" r:id="rId64"/>
    <p:sldId id="540" r:id="rId65"/>
    <p:sldId id="541" r:id="rId66"/>
    <p:sldId id="542" r:id="rId67"/>
    <p:sldId id="543" r:id="rId68"/>
    <p:sldId id="547" r:id="rId69"/>
    <p:sldId id="546" r:id="rId70"/>
    <p:sldId id="480" r:id="rId71"/>
    <p:sldId id="481" r:id="rId72"/>
    <p:sldId id="487" r:id="rId7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A622A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22" autoAdjust="0"/>
  </p:normalViewPr>
  <p:slideViewPr>
    <p:cSldViewPr>
      <p:cViewPr>
        <p:scale>
          <a:sx n="73" d="100"/>
          <a:sy n="73" d="100"/>
        </p:scale>
        <p:origin x="-10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4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0F73C-163A-454C-8FF3-005B0E830813}" type="datetimeFigureOut">
              <a:rPr lang="en-US" smtClean="0"/>
              <a:t>12/13/2025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F6FFD-1BDC-4514-B131-E024A4ABD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52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F6FFD-1BDC-4514-B131-E024A4ABDD64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3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0C75E-2F72-4696-A765-27ECA9589329}" type="datetimeFigureOut">
              <a:rPr lang="en-US" smtClean="0"/>
              <a:pPr/>
              <a:t>12/13/2025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SLAGALICA%20(&#352;PICA)%20(1)(2).mp3" TargetMode="Externa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21" y="5116866"/>
            <a:ext cx="7253808" cy="924475"/>
          </a:xfrm>
        </p:spPr>
        <p:txBody>
          <a:bodyPr/>
          <a:lstStyle/>
          <a:p>
            <a:pPr algn="ctr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9600" y="3048000"/>
            <a:ext cx="8292656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115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Слагалица</a:t>
            </a:r>
            <a:endParaRPr lang="en-US" sz="115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02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СТИХ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СТРОФА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СТИХ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ПЕСМА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СТРОФА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СТИХ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ПЕСМА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СТРОФА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СТИХ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ДАМСКИ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400"/>
            <a:ext cx="9144000" cy="924475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HeroicExtremeRightFacing"/>
            <a:lightRig rig="threePt" dir="t"/>
          </a:scene3d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19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9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ПЕСМА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СТРОФА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СТИХ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СЛАМНАТИ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ДАМСКИ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ПЕСМА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СТРОФА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СТИХ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МАЂИОНИЧАРСКИ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СЛАМНАТИ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ДАМСКИ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ПЕСМА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СТРОФА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СТИХ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КАУБОЈСКИ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МАЂИОНИЧАРСКИ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СЛАМНАТИ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ДАМСКИ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ПЕСМА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ШЕШИР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СТРОФА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СТИХ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КАУБОЈСКИ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МАЂИОНИЧАРСКИ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СЛАМНАТИ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ДАМСКИ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ДЕСАНКА МАКСИМОВИЋ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ПЕСМА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ШЕШИР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ВАЉЕВАЦ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ВАЉЕВКА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СТРОФА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СТИХ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РИМА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ЉУБАВНА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КАУБОЈСКИ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МАЂИОНИЧАРСКИ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СЛАМНАТИ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ДАМСКИ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22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24475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txBody>
          <a:bodyPr/>
          <a:lstStyle/>
          <a:p>
            <a:endParaRPr lang="en-US" sz="1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9637"/>
            <a:ext cx="9144000" cy="5145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172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0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85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7235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8563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4906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5" y="1972237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3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65588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599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600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8602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705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FF66FF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3431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ЛАБУДУ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РАКУ КРОЈАЧУ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ЗИМА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СЛИКАРКА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ПРИЧА О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БАЈКА О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ЛУТКЕ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РАЧУНАЈУ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FF66FF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ХВАЛИСАВИ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FF66FF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ЗЕЧЕВИ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27932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24475"/>
          </a:xfr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295" endPos="92000" dist="101600" dir="5400000" sy="-100000" algn="bl" rotWithShape="0"/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endParaRPr lang="en-US" sz="13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0392"/>
            <a:ext cx="9144000" cy="515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96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0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0" y="2438400"/>
            <a:ext cx="7125113" cy="92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3" y="1327386"/>
            <a:ext cx="7125112" cy="4051437"/>
          </a:xfrm>
        </p:spPr>
        <p:txBody>
          <a:bodyPr/>
          <a:lstStyle/>
          <a:p>
            <a:pPr marL="0" indent="0">
              <a:buNone/>
            </a:pPr>
            <a:r>
              <a:rPr lang="sr-Cyrl-RS" sz="3200" b="1" dirty="0" smtClean="0"/>
              <a:t>МОЈ БРОЈ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379694" y="2781300"/>
            <a:ext cx="2819400" cy="990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prstClr val="white"/>
                </a:solidFill>
              </a:rPr>
              <a:t>9</a:t>
            </a:r>
            <a:r>
              <a:rPr lang="sr-Cyrl-RS" sz="3200" b="1" dirty="0" smtClean="0">
                <a:solidFill>
                  <a:prstClr val="white"/>
                </a:solidFill>
              </a:rPr>
              <a:t>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3528" y="3948953"/>
            <a:ext cx="647700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prstClr val="white"/>
                </a:solidFill>
              </a:rPr>
              <a:t>3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00466" y="3948952"/>
            <a:ext cx="629631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7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83561" y="3948953"/>
            <a:ext cx="559172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prstClr val="white"/>
                </a:solidFill>
              </a:rPr>
              <a:t>2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4516" y="3962400"/>
            <a:ext cx="2667000" cy="762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20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55776" y="3948952"/>
            <a:ext cx="593912" cy="77319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prstClr val="white"/>
                </a:solidFill>
              </a:rPr>
              <a:t>1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53200" y="3962400"/>
            <a:ext cx="1524000" cy="80682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50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34333" y="4941168"/>
            <a:ext cx="2447366" cy="71941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62050" y="5867400"/>
            <a:ext cx="685800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2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0" y="2438400"/>
            <a:ext cx="7125113" cy="92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3" y="1327386"/>
            <a:ext cx="7125112" cy="4051437"/>
          </a:xfrm>
        </p:spPr>
        <p:txBody>
          <a:bodyPr/>
          <a:lstStyle/>
          <a:p>
            <a:pPr marL="0" indent="0">
              <a:buNone/>
            </a:pPr>
            <a:r>
              <a:rPr lang="sr-Cyrl-RS" sz="3200" b="1" dirty="0" smtClean="0"/>
              <a:t>МОЈ БРОЈ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379694" y="2781300"/>
            <a:ext cx="2819400" cy="990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prstClr val="white"/>
                </a:solidFill>
              </a:rPr>
              <a:t>9</a:t>
            </a:r>
            <a:r>
              <a:rPr lang="sr-Cyrl-RS" sz="3200" b="1" dirty="0" smtClean="0">
                <a:solidFill>
                  <a:prstClr val="white"/>
                </a:solidFill>
              </a:rPr>
              <a:t>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5536" y="3962400"/>
            <a:ext cx="647700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prstClr val="white"/>
                </a:solidFill>
              </a:rPr>
              <a:t>3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61279" y="3962400"/>
            <a:ext cx="571500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smtClean="0">
                <a:solidFill>
                  <a:prstClr val="white"/>
                </a:solidFill>
              </a:rPr>
              <a:t>7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35696" y="3962400"/>
            <a:ext cx="559172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prstClr val="white"/>
                </a:solidFill>
              </a:rPr>
              <a:t>2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4516" y="3962400"/>
            <a:ext cx="2667000" cy="762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20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04960" y="3962400"/>
            <a:ext cx="593912" cy="78441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>
                <a:solidFill>
                  <a:prstClr val="white"/>
                </a:solidFill>
              </a:rPr>
              <a:t>1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53200" y="3962400"/>
            <a:ext cx="1524000" cy="80682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50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71868" y="5000636"/>
            <a:ext cx="2447366" cy="71941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>
                <a:solidFill>
                  <a:prstClr val="white"/>
                </a:solidFill>
              </a:rPr>
              <a:t>9</a:t>
            </a:r>
            <a:r>
              <a:rPr lang="sr-Cyrl-RS" sz="2800" b="1" dirty="0" smtClean="0">
                <a:solidFill>
                  <a:prstClr val="white"/>
                </a:solidFill>
              </a:rPr>
              <a:t>5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5867400"/>
            <a:ext cx="8784976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(50 • </a:t>
            </a:r>
            <a:r>
              <a:rPr lang="sr-Cyrl-RS" sz="2000" b="1" dirty="0"/>
              <a:t>2</a:t>
            </a:r>
            <a:r>
              <a:rPr lang="sr-Cyrl-RS" sz="2000" b="1" dirty="0" smtClean="0"/>
              <a:t>) – 7 + (3</a:t>
            </a:r>
            <a:r>
              <a:rPr lang="en-US" sz="2000" b="1" dirty="0" smtClean="0"/>
              <a:t> </a:t>
            </a:r>
            <a:r>
              <a:rPr lang="sr-Cyrl-RS" sz="2000" b="1" dirty="0"/>
              <a:t>–</a:t>
            </a:r>
            <a:r>
              <a:rPr lang="en-US" sz="2000" b="1" dirty="0" smtClean="0"/>
              <a:t> </a:t>
            </a:r>
            <a:r>
              <a:rPr lang="sr-Cyrl-RS" sz="2000" b="1" dirty="0"/>
              <a:t>1</a:t>
            </a:r>
            <a:r>
              <a:rPr lang="sr-Cyrl-RS" sz="2000" b="1" dirty="0" smtClean="0"/>
              <a:t>) = 100</a:t>
            </a:r>
            <a:r>
              <a:rPr lang="sr-Cyrl-RS" sz="2000" b="1" dirty="0"/>
              <a:t> – </a:t>
            </a:r>
            <a:r>
              <a:rPr lang="sr-Cyrl-RS" sz="2000" b="1" dirty="0" smtClean="0"/>
              <a:t>7 + 2 = 93 + 2 = 95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2766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971800"/>
            <a:ext cx="9144000" cy="1470025"/>
          </a:xfr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noAutofit/>
          </a:bodyPr>
          <a:lstStyle/>
          <a:p>
            <a:endParaRPr lang="en-US" sz="7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3400" y="1981200"/>
            <a:ext cx="4004417" cy="2514600"/>
          </a:xfrm>
        </p:spPr>
        <p:txBody>
          <a:bodyPr>
            <a:normAutofit/>
          </a:bodyPr>
          <a:lstStyle/>
          <a:p>
            <a:endParaRPr lang="sr-Cyrl-R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762000"/>
            <a:ext cx="9144000" cy="515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5943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529336"/>
              </p:ext>
            </p:extLst>
          </p:nvPr>
        </p:nvGraphicFramePr>
        <p:xfrm>
          <a:off x="1524000" y="1397000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ПЕТ БЛИЗАНАЦА,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9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045907"/>
              </p:ext>
            </p:extLst>
          </p:nvPr>
        </p:nvGraphicFramePr>
        <p:xfrm>
          <a:off x="1524000" y="1397000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ПЕТ БЛИЗАНАЦА,</a:t>
                      </a:r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БРАЦА,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9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67318"/>
              </p:ext>
            </p:extLst>
          </p:nvPr>
        </p:nvGraphicFramePr>
        <p:xfrm>
          <a:off x="1524000" y="1397000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ПЕТ БЛИЗАНАЦА,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БРАЦА,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ЗАЈЕДНО СЕ МИЈУ,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9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062331"/>
              </p:ext>
            </p:extLst>
          </p:nvPr>
        </p:nvGraphicFramePr>
        <p:xfrm>
          <a:off x="1524000" y="1397000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ПЕТ БЛИЗАНАЦА,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БРАЦА,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ЗАЈЕДНО СЕ МИЈУ,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 И ЗАЈЕДНО ИЈУ,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9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589286"/>
              </p:ext>
            </p:extLst>
          </p:nvPr>
        </p:nvGraphicFramePr>
        <p:xfrm>
          <a:off x="1524000" y="1397000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ПЕТ БЛИЗАНАЦА,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БРАЦА,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ЗАЈЕДНО СЕ МИЈУ,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 И ЗАЈЕДНО ИЈУ,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 ЗАЈЕДНО СВЕ РАДЕ;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9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38466"/>
              </p:ext>
            </p:extLst>
          </p:nvPr>
        </p:nvGraphicFramePr>
        <p:xfrm>
          <a:off x="1524000" y="1397000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ПЕТ БЛИЗАНАЦА,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БРАЦА,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ЗАЈЕДНО СЕ МИЈУ,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 И ЗАЈЕДНО ИЈУ,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5. ЗАЈЕДНО СВЕ РАДЕ;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У ИСТОМ ИМАЈУ ДОМУ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9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548454"/>
              </p:ext>
            </p:extLst>
          </p:nvPr>
        </p:nvGraphicFramePr>
        <p:xfrm>
          <a:off x="1524000" y="1397000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ПЕТ БЛИЗАНАЦА,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БРАЦА,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ЗАЈЕДНО СЕ МИЈУ,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 И ЗАЈЕДНО ИЈУ,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5. ЗАЈЕДНО СВЕ РАДЕ;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У ИСТОМ ИМАЈУ ДОМУ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7.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ЈОШ ПЕТНАЕСТОРО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9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884049"/>
              </p:ext>
            </p:extLst>
          </p:nvPr>
        </p:nvGraphicFramePr>
        <p:xfrm>
          <a:off x="1524000" y="1412776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ПЕТ БЛИЗАНАЦА,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БРАЦА,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ЗАЈЕДНО СЕ МИЈУ,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 И ЗАЈЕДНО ИЈУ,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 ЗАЈЕДНО СВЕ РАДЕ;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У ИСТОМ ИМАЈУ ДОМУ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7. ЈОШ ПЕТНАЕСТОРО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8.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БРАЋЕ МЛАДЕ.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r-Cyrl-RS" sz="2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33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653436"/>
              </p:ext>
            </p:extLst>
          </p:nvPr>
        </p:nvGraphicFramePr>
        <p:xfrm>
          <a:off x="1524000" y="1412776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ПЕТ БЛИЗАНАЦА,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БРАЦА,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ЗАЈЕДНО СЕ МИЈУ,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 И ЗАЈЕДНО ИЈУ,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 ЗАЈЕДНО СВЕ РАДЕ;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У ИСТОМ ИМАЈУ ДОМУ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7. ЈОШ ПЕТНАЕСТОРО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8.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БРАЋЕ МЛАДЕ.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dirty="0" smtClean="0">
                          <a:solidFill>
                            <a:srgbClr val="FF0000"/>
                          </a:solidFill>
                        </a:rPr>
                        <a:t>ПРСТИ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853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400"/>
            <a:ext cx="9144000" cy="924475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Relaxed"/>
            <a:lightRig rig="threePt" dir="t"/>
          </a:scene3d>
        </p:spPr>
        <p:txBody>
          <a:bodyPr/>
          <a:lstStyle/>
          <a:p>
            <a:pPr algn="ctr"/>
            <a:endParaRPr lang="en-US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" y="1042851"/>
            <a:ext cx="9124406" cy="5109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6172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5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3000" y="3501008"/>
            <a:ext cx="7125113" cy="949234"/>
          </a:xfrm>
        </p:spPr>
        <p:txBody>
          <a:bodyPr/>
          <a:lstStyle/>
          <a:p>
            <a:pPr algn="ctr"/>
            <a:endParaRPr lang="en-US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28355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/>
              <a:t>Н</a:t>
            </a:r>
            <a:endParaRPr lang="en-US" sz="4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2272938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/>
              <a:t>А</a:t>
            </a:r>
            <a:endParaRPr lang="en-US" sz="44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017521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В</a:t>
            </a:r>
            <a:endParaRPr lang="en-US" sz="44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762104" y="3664133"/>
            <a:ext cx="72281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Р</a:t>
            </a:r>
            <a:endParaRPr lang="en-US" sz="44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4484916" y="3670664"/>
            <a:ext cx="75329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238208" y="3664133"/>
            <a:ext cx="77506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К</a:t>
            </a:r>
            <a:endParaRPr lang="en-US" sz="4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5971906" y="3664133"/>
            <a:ext cx="73587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А</a:t>
            </a:r>
            <a:endParaRPr lang="en-US" sz="4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6707780" y="3664133"/>
            <a:ext cx="72716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И</a:t>
            </a:r>
            <a:endParaRPr lang="en-US" sz="44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903516" y="5029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903516" y="5791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83772" y="3664133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 smtClean="0"/>
              <a:t>Б</a:t>
            </a:r>
            <a:endParaRPr lang="en-US" sz="48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437120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 smtClean="0"/>
              <a:t>Н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50565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3000" y="3501008"/>
            <a:ext cx="7125113" cy="949234"/>
          </a:xfrm>
        </p:spPr>
        <p:txBody>
          <a:bodyPr/>
          <a:lstStyle/>
          <a:p>
            <a:pPr algn="ctr"/>
            <a:endParaRPr lang="en-US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28355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/>
              <a:t>Н</a:t>
            </a:r>
            <a:endParaRPr lang="en-US" sz="4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2272938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/>
              <a:t>А</a:t>
            </a:r>
            <a:endParaRPr lang="en-US" sz="44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017521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В</a:t>
            </a:r>
            <a:endParaRPr lang="en-US" sz="44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762104" y="3664133"/>
            <a:ext cx="72281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Р</a:t>
            </a:r>
            <a:endParaRPr lang="en-US" sz="44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4484916" y="3670664"/>
            <a:ext cx="75329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238208" y="3664133"/>
            <a:ext cx="77506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К</a:t>
            </a:r>
            <a:endParaRPr lang="en-US" sz="4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5971906" y="3664133"/>
            <a:ext cx="73587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А</a:t>
            </a:r>
            <a:endParaRPr lang="en-US" sz="4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6707780" y="3664133"/>
            <a:ext cx="72716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И</a:t>
            </a:r>
            <a:endParaRPr lang="en-US" sz="44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903516" y="5029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903516" y="5791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БРАНКОВИНА</a:t>
            </a:r>
            <a:endParaRPr lang="en-US" sz="4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3772" y="3664133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 smtClean="0"/>
              <a:t>Б</a:t>
            </a:r>
            <a:endParaRPr lang="en-US" sz="48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437120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 smtClean="0"/>
              <a:t>Н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27677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3400"/>
            <a:ext cx="9144000" cy="3733800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</p:spPr>
        <p:txBody>
          <a:bodyPr/>
          <a:lstStyle/>
          <a:p>
            <a:endParaRPr lang="en-US" sz="1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25400" y="1828800"/>
            <a:ext cx="7391400" cy="4343400"/>
          </a:xfrm>
        </p:spPr>
        <p:txBody>
          <a:bodyPr>
            <a:normAutofit/>
          </a:bodyPr>
          <a:lstStyle/>
          <a:p>
            <a:endParaRPr lang="sr-Latn-RS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15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96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6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449510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pPr marL="514350" indent="-514350">
                        <a:buAutoNum type="arabicPeriod"/>
                      </a:pP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Које године је рођена Десанка Максимовић?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96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3832078"/>
              </p:ext>
            </p:extLst>
          </p:nvPr>
        </p:nvGraphicFramePr>
        <p:xfrm>
          <a:off x="914400" y="3581400"/>
          <a:ext cx="714375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Које године је рођена Десанка Максимовић?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1898.</a:t>
                      </a:r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56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8907994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Текст „Првак“ је бајка,   </a:t>
                      </a:r>
                    </a:p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песма или прича</a:t>
                      </a:r>
                      <a:r>
                        <a:rPr lang="el-GR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            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08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084055"/>
              </p:ext>
            </p:extLst>
          </p:nvPr>
        </p:nvGraphicFramePr>
        <p:xfrm>
          <a:off x="971600" y="2996952"/>
          <a:ext cx="714375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Текст „Првак“ је бајка, </a:t>
                      </a:r>
                    </a:p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песма или прича</a:t>
                      </a:r>
                      <a:r>
                        <a:rPr lang="el-GR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sr-Cyrl-R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l-GR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</a:t>
                      </a:r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ПЕСМА</a:t>
                      </a:r>
                    </a:p>
                    <a:p>
                      <a:endParaRPr lang="el-GR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60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3744961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Који месец у години </a:t>
                      </a:r>
                    </a:p>
                    <a:p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позива све бубе на чај у </a:t>
                      </a:r>
                    </a:p>
                    <a:p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песми </a:t>
                      </a:r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гостима"?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56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711583"/>
              </p:ext>
            </p:extLst>
          </p:nvPr>
        </p:nvGraphicFramePr>
        <p:xfrm>
          <a:off x="971600" y="2636912"/>
          <a:ext cx="714375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Који месец у години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позива све бубе на чај у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песми </a:t>
                      </a:r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гостима"?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МАЈ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64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1980009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Ко је девојчици скинуо     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    прстен са руке у бајци 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sr-Latn-RS" sz="3200" dirty="0" smtClean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Прстен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на морском дну</a:t>
                      </a:r>
                      <a:r>
                        <a:rPr lang="sr-Latn-RS" sz="3200" baseline="0" dirty="0" smtClean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4740970"/>
              </p:ext>
            </p:extLst>
          </p:nvPr>
        </p:nvGraphicFramePr>
        <p:xfrm>
          <a:off x="827584" y="1988840"/>
          <a:ext cx="714375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Ко је девојчици скинуо     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    прстен са руке у бајци 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sr-Latn-RS" sz="3200" dirty="0" smtClean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Прстен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на морском дну</a:t>
                      </a:r>
                      <a:r>
                        <a:rPr lang="sr-Latn-RS" sz="3200" baseline="0" dirty="0" smtClean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МОРСКИ ТАЛАС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5431468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Који научник се спомиње </a:t>
                      </a:r>
                      <a:endParaRPr lang="sr-Latn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Latn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бајци </a:t>
                      </a:r>
                      <a:r>
                        <a:rPr lang="sr-Latn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Траве говоре </a:t>
                      </a:r>
                      <a:endParaRPr lang="sr-Latn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Latn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бакиним гласом</a:t>
                      </a:r>
                      <a:r>
                        <a:rPr lang="sr-Latn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476567"/>
              </p:ext>
            </p:extLst>
          </p:nvPr>
        </p:nvGraphicFramePr>
        <p:xfrm>
          <a:off x="827584" y="3212976"/>
          <a:ext cx="714375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Који научник се спомиње </a:t>
                      </a:r>
                      <a:endParaRPr lang="sr-Latn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Latn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бајци </a:t>
                      </a:r>
                      <a:r>
                        <a:rPr lang="sr-Latn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Траве говоре </a:t>
                      </a:r>
                      <a:endParaRPr lang="sr-Latn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Latn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бакиним гласом</a:t>
                      </a:r>
                      <a:r>
                        <a:rPr lang="sr-Latn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ru-RU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sr-Latn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Јосиф Панчић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688971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Шта је био отац Десанке 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Максимовић, поп, писац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или учитељ?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97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519348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Шта је био отац Десанке 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Максимовић, поп, писац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или учитељ?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sr-Cyrl-RS" sz="3200" b="1" u="none" baseline="0" dirty="0" smtClean="0">
                          <a:solidFill>
                            <a:schemeClr val="tx1"/>
                          </a:solidFill>
                        </a:rPr>
                        <a:t>Учитељ</a:t>
                      </a:r>
                      <a:endParaRPr lang="sr-Cyrl-RS" sz="3200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320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97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9434867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Шта је Божић Бата </a:t>
                      </a:r>
                    </a:p>
                    <a:p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поклонио златокосој </a:t>
                      </a:r>
                    </a:p>
                    <a:p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девојчици?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791682"/>
              </p:ext>
            </p:extLst>
          </p:nvPr>
        </p:nvGraphicFramePr>
        <p:xfrm>
          <a:off x="892113" y="2492896"/>
          <a:ext cx="7352295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52295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Шта је Божић Бата </a:t>
                      </a:r>
                    </a:p>
                    <a:p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поклонио златокосој </a:t>
                      </a:r>
                    </a:p>
                    <a:p>
                      <a:r>
                        <a:rPr lang="ru-RU" sz="3200" baseline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ru-RU" sz="3200" baseline="0" smtClean="0">
                          <a:solidFill>
                            <a:schemeClr val="tx1"/>
                          </a:solidFill>
                        </a:rPr>
                        <a:t>девојчици?</a:t>
                      </a:r>
                      <a:endParaRPr lang="ru-RU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Таблу пуну златних цртежа</a:t>
                      </a:r>
                    </a:p>
                    <a:p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      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13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44808" y="620688"/>
            <a:ext cx="7125113" cy="9244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44808" y="2060848"/>
            <a:ext cx="7125112" cy="4051437"/>
          </a:xfrm>
        </p:spPr>
        <p:txBody>
          <a:bodyPr/>
          <a:lstStyle/>
          <a:p>
            <a:pPr lvl="6"/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0189860"/>
              </p:ext>
            </p:extLst>
          </p:nvPr>
        </p:nvGraphicFramePr>
        <p:xfrm>
          <a:off x="892113" y="2492896"/>
          <a:ext cx="7352295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52295"/>
              </a:tblGrid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8.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Које животиње се не боје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sr-Latn-RS" sz="3200" baseline="0" dirty="0" smtClean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хвалисави</a:t>
                      </a:r>
                      <a:r>
                        <a:rPr lang="sr-Latn-RS" sz="3200" baseline="0" dirty="0" smtClean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зечеви, в</a:t>
                      </a:r>
                      <a:r>
                        <a:rPr lang="sr-Cyrl-RS" sz="3200" baseline="0" dirty="0" err="1" smtClean="0">
                          <a:solidFill>
                            <a:schemeClr val="tx1"/>
                          </a:solidFill>
                        </a:rPr>
                        <a:t>ука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   медведа, лисице или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   жирафе?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29197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9460646"/>
              </p:ext>
            </p:extLst>
          </p:nvPr>
        </p:nvGraphicFramePr>
        <p:xfrm>
          <a:off x="892113" y="2492896"/>
          <a:ext cx="7352295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52295"/>
              </a:tblGrid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8.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Које животиње се не боје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sr-Latn-RS" sz="3200" baseline="0" dirty="0" smtClean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хвалисави</a:t>
                      </a:r>
                      <a:r>
                        <a:rPr lang="sr-Latn-RS" sz="3200" baseline="0" dirty="0" smtClean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зечеви, в</a:t>
                      </a:r>
                      <a:r>
                        <a:rPr lang="sr-Cyrl-RS" sz="3200" baseline="0" dirty="0" err="1" smtClean="0">
                          <a:solidFill>
                            <a:schemeClr val="tx1"/>
                          </a:solidFill>
                        </a:rPr>
                        <a:t>ука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   медведа, лисице или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   жирафе?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ЖИРАФЕ</a:t>
                      </a:r>
                      <a:endParaRPr lang="sr-Cyrl-RS" sz="16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r-Latn-RS" sz="32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0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56976" y="4293096"/>
            <a:ext cx="9144000" cy="924475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Righ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ctr"/>
            <a:endParaRPr lang="en-US" sz="13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54" y="332656"/>
            <a:ext cx="9144000" cy="631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6019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7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9600" y="2895600"/>
            <a:ext cx="6286913" cy="924475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95718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590800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09600" y="1411941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595718" y="1425388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595282" y="1411941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27529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595718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595282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32012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595718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613212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09600" y="48768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595718" y="4872318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572870" y="48768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0635" y="582257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573306" y="5813613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2572870" y="580958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9530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9436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9342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944035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43600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934200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944035" y="2321859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943600" y="2339788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934200" y="2321859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9530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9436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9342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4953000" y="5786718"/>
            <a:ext cx="3048000" cy="941295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8323532" y="1385815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43" y="137104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009" y="136151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124" y="137104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2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644" y="1306046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2" y="127992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177" y="127992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935" y="128886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207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786" y="128886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Oval 50"/>
          <p:cNvSpPr/>
          <p:nvPr/>
        </p:nvSpPr>
        <p:spPr>
          <a:xfrm>
            <a:off x="8254311" y="2222319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1315052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566" y="234315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229722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50" y="230021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235659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4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912" y="233978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232073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50" y="229496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7" name="Picture 4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20" y="235659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8" name="Picture 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2312334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9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307" y="2295222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0" name="Picture 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009" y="2306444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838635"/>
            <a:ext cx="871001" cy="90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057" y="5813613"/>
            <a:ext cx="916918" cy="88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870" y="5838635"/>
            <a:ext cx="910694" cy="902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433" y="5813613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38" y="5823259"/>
            <a:ext cx="9382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893" y="5809587"/>
            <a:ext cx="9382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399" y="5800062"/>
            <a:ext cx="9382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828694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932" y="5823259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17" y="5834193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137" y="5872472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17" y="5813613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58" y="5847221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828694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850658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819289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578" y="5847220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349" y="5828999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554" y="5800062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207" y="5819289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855808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17" y="5850658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578" y="5819289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955" y="5828694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554" y="5786718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809587"/>
            <a:ext cx="9144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594" y="5813613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663" y="5795340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200" y="5804444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2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663" y="5786718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3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272" y="5808952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3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07" y="5762724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3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299" y="5800062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07" y="5847221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5777986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3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231" y="5762724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3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5769255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3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981" y="5844169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3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5852832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3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593" y="5786718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4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460" y="5758369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4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299" y="5804154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4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011" y="5812758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4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34" y="5834193"/>
            <a:ext cx="871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4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799695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4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858" y="5782599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4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997" y="5804154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1" name="Picture 4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997" y="5812758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4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997" y="5782599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4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997" y="5804154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4" name="Picture 5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477" y="5760547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5" name="Picture 5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768" y="5782599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6" name="Picture 5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932" y="5777986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7" name="Picture 5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768" y="5800062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8" name="Picture 5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477" y="5821648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9" name="Picture 5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477" y="5765557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477" y="5786718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1" name="Picture 5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822287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2" name="Picture 5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932" y="5791200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3" name="Picture 5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800062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4" name="Picture 6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858" y="5769255"/>
            <a:ext cx="9080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75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LAGALICA (ŠPICA) (1)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5638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07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БАЈКА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ЏИН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ВИЛА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ПАТУЉЦИ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ЗМАЈ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Г4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Г2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3990</TotalTime>
  <Words>1214</Words>
  <Application>Microsoft Office PowerPoint</Application>
  <PresentationFormat>On-screen Show (4:3)</PresentationFormat>
  <Paragraphs>761</Paragraphs>
  <Slides>72</Slides>
  <Notes>1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3" baseType="lpstr">
      <vt:lpstr>Winter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378</cp:revision>
  <dcterms:created xsi:type="dcterms:W3CDTF">2019-11-18T17:49:32Z</dcterms:created>
  <dcterms:modified xsi:type="dcterms:W3CDTF">2025-12-13T02:09:01Z</dcterms:modified>
</cp:coreProperties>
</file>